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notesMasterIdLst>
    <p:notesMasterId r:id="rId22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595360" y="-2194560"/>
            <a:ext cx="5943600" cy="5943600"/>
          </a:xfrm>
          <a:prstGeom prst="ellipse">
            <a:avLst/>
          </a:prstGeom>
          <a:solidFill>
            <a:srgbClr val="142042">
              <a:alpha val="45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-2286000" y="4206240"/>
            <a:ext cx="4572000" cy="4572000"/>
          </a:xfrm>
          <a:prstGeom prst="ellipse">
            <a:avLst/>
          </a:prstGeom>
          <a:solidFill>
            <a:srgbClr val="151F38">
              <a:alpha val="45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548640" y="548640"/>
            <a:ext cx="3749040" cy="329184"/>
          </a:xfrm>
          <a:prstGeom prst="roundRect">
            <a:avLst>
              <a:gd name="adj" fmla="val 16667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48640" y="54864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6-DAY COLLEGE PROGRAM • DAY 1 OF 6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548640" y="1143000"/>
            <a:ext cx="9144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GENERATIVE AI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548640" y="1554480"/>
            <a:ext cx="96012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40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Concepts to Your First</a:t>
            </a:r>
            <a:endParaRPr lang="en-US" sz="40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40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LLM Application</a:t>
            </a:r>
            <a:endParaRPr lang="en-US" sz="4000" dirty="0"/>
          </a:p>
        </p:txBody>
      </p:sp>
      <p:sp>
        <p:nvSpPr>
          <p:cNvPr id="8" name="Text 6"/>
          <p:cNvSpPr/>
          <p:nvPr/>
        </p:nvSpPr>
        <p:spPr>
          <a:xfrm>
            <a:off x="548640" y="3063240"/>
            <a:ext cx="7863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complete Day 1 foundation: understand the model → write better prompts → explain and build seven working Ollama-powered programs.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548640" y="3886200"/>
            <a:ext cx="3291840" cy="1051560"/>
          </a:xfrm>
          <a:prstGeom prst="roundRect">
            <a:avLst>
              <a:gd name="adj" fmla="val 6957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31520" y="400507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09–11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427939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→ ML → DL → GenAI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731520" y="4535424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Theory + demos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4069080" y="3886200"/>
            <a:ext cx="3291840" cy="1051560"/>
          </a:xfrm>
          <a:prstGeom prst="roundRect">
            <a:avLst>
              <a:gd name="adj" fmla="val 6957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251960" y="400507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11–13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251960" y="427939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Prompting &amp; Architecture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4251960" y="4535424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Guided coding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7589520" y="3886200"/>
            <a:ext cx="3291840" cy="1051560"/>
          </a:xfrm>
          <a:prstGeom prst="roundRect">
            <a:avLst>
              <a:gd name="adj" fmla="val 6957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772400" y="400507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14–16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7772400" y="427939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Six Ollama Programs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7772400" y="4535424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Hands-on build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548640" y="5257800"/>
            <a:ext cx="10058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Instructor-led • beginner friendly • build-first • 100% local models via Ollama — no cloud API key required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548640" y="5806440"/>
            <a:ext cx="1554480" cy="365760"/>
          </a:xfrm>
          <a:prstGeom prst="roundRect">
            <a:avLst>
              <a:gd name="adj" fmla="val 1500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548640" y="5806440"/>
            <a:ext cx="1554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CONCEPTS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240280" y="5806440"/>
            <a:ext cx="2286000" cy="365760"/>
          </a:xfrm>
          <a:prstGeom prst="roundRect">
            <a:avLst>
              <a:gd name="adj" fmla="val 1500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2240280" y="5806440"/>
            <a:ext cx="2286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 WALKTHROUGH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663440" y="5806440"/>
            <a:ext cx="2011680" cy="365760"/>
          </a:xfrm>
          <a:prstGeom prst="roundRect">
            <a:avLst>
              <a:gd name="adj" fmla="val 1500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4663440" y="5806440"/>
            <a:ext cx="20116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OLLAMA (LOCAL)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01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 0 • 00_OLLAMA_SETUP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Setup: Meet the Local Model Server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Before any application code runs, confirm the environment is actually ready.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37360"/>
            <a:ext cx="5394960" cy="2468880"/>
          </a:xfrm>
          <a:prstGeom prst="roundRect">
            <a:avLst>
              <a:gd name="adj" fmla="val 2963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87452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THIS NOTEBOOK CONFIRMS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640080" y="2212848"/>
            <a:ext cx="502920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ollama.list() proves the Python client can reach the local Ollama server.</a:t>
            </a:r>
            <a:endParaRPr lang="en-US" sz="11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Looping over models.models shows which models are actually installed.</a:t>
            </a:r>
            <a:endParaRPr lang="en-US" sz="11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one-line ollama.chat() call is the first true request/response round trip.</a:t>
            </a:r>
            <a:endParaRPr lang="en-US" sz="11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is a plain variable — configuration, not something buried in every function.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5989320" y="1737360"/>
            <a:ext cx="5715000" cy="2468880"/>
          </a:xfrm>
          <a:prstGeom prst="roundRect">
            <a:avLst>
              <a:gd name="adj" fmla="val 2963"/>
            </a:avLst>
          </a:prstGeom>
          <a:solidFill>
            <a:srgbClr val="0B1120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153912" y="1847088"/>
            <a:ext cx="538581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00" kern="0" dirty="0">
                <a:solidFill>
                  <a:srgbClr val="A6B2C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00_OLLAMA_SETUP.IPYNB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6153912" y="2084832"/>
            <a:ext cx="5385816" cy="20299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ollama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MODEL = "qwen2.5"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models = ollama.list()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for item in models.models: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print(item.model)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response = ollama.chat(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model=MODEL,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messages=[{"role": "user",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"content": "In one sentence, what is an LLM?"}]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print(response.message.content)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457200" y="4343400"/>
            <a:ext cx="11247120" cy="1234440"/>
          </a:xfrm>
          <a:prstGeom prst="roundRect">
            <a:avLst>
              <a:gd name="adj" fmla="val 5926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0080" y="4480560"/>
            <a:ext cx="10881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DISCUSSION — MAP THIS TO THE REQUEST/RESPONSE CYCLE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640080" y="4818888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Student → Python Program → Ollama → Local Model → Response → Python Program → Student.</a:t>
            </a:r>
            <a:endParaRPr lang="en-US" sz="11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Ask: what changes if MODEL changes? What happens if Ollama is stopped?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10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GUIDED CODING • 09:00–09:20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 1 • 01_HELLO_LLM_OLLAMA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Hello LLM: From Hard-Coded Prompt to Reusable Function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same idea, rebuilt in four increasingly professional steps.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37360"/>
            <a:ext cx="2724912" cy="1417320"/>
          </a:xfrm>
          <a:prstGeom prst="roundRect">
            <a:avLst>
              <a:gd name="adj" fmla="val 516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21792" y="1883664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21792" y="1883664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21792" y="2212848"/>
            <a:ext cx="239572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Hard-coded prompt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621792" y="2542032"/>
            <a:ext cx="2395728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fixed string is sent straight to ollama.chat().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3273552" y="1737360"/>
            <a:ext cx="2724912" cy="1417320"/>
          </a:xfrm>
          <a:prstGeom prst="roundRect">
            <a:avLst>
              <a:gd name="adj" fmla="val 516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438144" y="1883664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438144" y="1883664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438144" y="2212848"/>
            <a:ext cx="239572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input()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3438144" y="2542032"/>
            <a:ext cx="2395728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student now supplies the question at runtime.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6089904" y="1737360"/>
            <a:ext cx="2724912" cy="1417320"/>
          </a:xfrm>
          <a:prstGeom prst="roundRect">
            <a:avLst>
              <a:gd name="adj" fmla="val 516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6254496" y="1883664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254496" y="1883664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254496" y="2212848"/>
            <a:ext cx="239572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ask_ai(prompt)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6254496" y="2542032"/>
            <a:ext cx="2395728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model call is wrapped in a reusable function.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8906256" y="1737360"/>
            <a:ext cx="2724912" cy="1417320"/>
          </a:xfrm>
          <a:prstGeom prst="roundRect">
            <a:avLst>
              <a:gd name="adj" fmla="val 516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9070848" y="1883664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9070848" y="1883664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9070848" y="2212848"/>
            <a:ext cx="239572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error handling</a:t>
            </a:r>
            <a:endParaRPr lang="en-US" sz="1150" dirty="0"/>
          </a:p>
        </p:txBody>
      </p:sp>
      <p:sp>
        <p:nvSpPr>
          <p:cNvPr id="24" name="Text 22"/>
          <p:cNvSpPr/>
          <p:nvPr/>
        </p:nvSpPr>
        <p:spPr>
          <a:xfrm>
            <a:off x="9070848" y="2542032"/>
            <a:ext cx="2395728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Empty prompts and connection failures fail clearly.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457200" y="3337560"/>
            <a:ext cx="6446520" cy="2148840"/>
          </a:xfrm>
          <a:prstGeom prst="roundRect">
            <a:avLst>
              <a:gd name="adj" fmla="val 3404"/>
            </a:avLst>
          </a:prstGeom>
          <a:solidFill>
            <a:srgbClr val="0B1120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21792" y="3447288"/>
            <a:ext cx="611733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00" kern="0" dirty="0">
                <a:solidFill>
                  <a:srgbClr val="A6B2C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THE FINAL, ROBUST VERSION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621792" y="3685032"/>
            <a:ext cx="6117336" cy="1709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def ask_ai(prompt: str) -&gt; str: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if not prompt.strip():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raise ValueError("Prompt cannot be empty.")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try: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response = ollama.chat(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model=MODEL,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messages=[{"role": "user", "content": prompt}],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return response.message.content.strip()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except Exception as exc: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raise RuntimeError(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"Could not reach Ollama. Is it running?"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) from exc</a:t>
            </a:r>
            <a:endParaRPr lang="en-US" sz="1150" dirty="0"/>
          </a:p>
        </p:txBody>
      </p:sp>
      <p:sp>
        <p:nvSpPr>
          <p:cNvPr id="28" name="Shape 26"/>
          <p:cNvSpPr/>
          <p:nvPr/>
        </p:nvSpPr>
        <p:spPr>
          <a:xfrm>
            <a:off x="7086600" y="3337560"/>
            <a:ext cx="4617720" cy="2148840"/>
          </a:xfrm>
          <a:prstGeom prst="roundRect">
            <a:avLst>
              <a:gd name="adj" fmla="val 340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7269480" y="3474720"/>
            <a:ext cx="4251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WRAP THE CALL IN A FUNCTION?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7269480" y="3813048"/>
            <a:ext cx="4251960" cy="1508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Any app can now call ask_ai() — the model logic lives in one place.</a:t>
            </a:r>
            <a:endParaRPr lang="en-US" sz="110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.strip() removes stray whitespace from the model's reply.</a:t>
            </a:r>
            <a:endParaRPr lang="en-US" sz="110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+ try/except turn a script into dependable software.</a:t>
            </a:r>
            <a:endParaRPr lang="en-US" sz="110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function is reused, unchanged, in Programs 2–6.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11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 CHALLENGE: reject prompts under 5 characters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 2 • 02_PROMPT_LAB_OLLAMA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Lab: Proving That Prompt Quality Is Application Design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model, same underlying task — three very different levels of specification.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37360"/>
            <a:ext cx="3639312" cy="2103120"/>
          </a:xfrm>
          <a:prstGeom prst="roundRect">
            <a:avLst>
              <a:gd name="adj" fmla="val 3478"/>
            </a:avLst>
          </a:prstGeom>
          <a:solidFill>
            <a:srgbClr val="10182D"/>
          </a:solidFill>
          <a:ln w="12700">
            <a:solidFill>
              <a:srgbClr val="FF6B6B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21792" y="1901952"/>
            <a:ext cx="1371600" cy="274320"/>
          </a:xfrm>
          <a:prstGeom prst="roundRect">
            <a:avLst>
              <a:gd name="adj" fmla="val 2000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21792" y="1901952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A</a:t>
            </a:r>
            <a:endParaRPr lang="en-US" sz="950" dirty="0"/>
          </a:p>
        </p:txBody>
      </p:sp>
      <p:sp>
        <p:nvSpPr>
          <p:cNvPr id="8" name="Text 6"/>
          <p:cNvSpPr/>
          <p:nvPr/>
        </p:nvSpPr>
        <p:spPr>
          <a:xfrm>
            <a:off x="621792" y="2267712"/>
            <a:ext cx="3310128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“Explain recursion.”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21792" y="3383280"/>
            <a:ext cx="331012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Vague — no audience, depth, or format.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187952" y="1737360"/>
            <a:ext cx="3639312" cy="2103120"/>
          </a:xfrm>
          <a:prstGeom prst="roundRect">
            <a:avLst>
              <a:gd name="adj" fmla="val 3478"/>
            </a:avLst>
          </a:prstGeom>
          <a:solidFill>
            <a:srgbClr val="10182D"/>
          </a:solidFill>
          <a:ln w="12700">
            <a:solidFill>
              <a:srgbClr val="FFB45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352544" y="1901952"/>
            <a:ext cx="1371600" cy="274320"/>
          </a:xfrm>
          <a:prstGeom prst="roundRect">
            <a:avLst>
              <a:gd name="adj" fmla="val 2000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352544" y="1901952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B</a:t>
            </a:r>
            <a:endParaRPr lang="en-US" sz="950" dirty="0"/>
          </a:p>
        </p:txBody>
      </p:sp>
      <p:sp>
        <p:nvSpPr>
          <p:cNvPr id="13" name="Text 11"/>
          <p:cNvSpPr/>
          <p:nvPr/>
        </p:nvSpPr>
        <p:spPr>
          <a:xfrm>
            <a:off x="4352544" y="2267712"/>
            <a:ext cx="3310128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“Explain recursion to a beginner CS student.”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4352544" y="3383280"/>
            <a:ext cx="331012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Audience-aware, still unstructured.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7918704" y="1737360"/>
            <a:ext cx="3639312" cy="2103120"/>
          </a:xfrm>
          <a:prstGeom prst="roundRect">
            <a:avLst>
              <a:gd name="adj" fmla="val 3478"/>
            </a:avLst>
          </a:prstGeom>
          <a:solidFill>
            <a:srgbClr val="10182D"/>
          </a:solidFill>
          <a:ln w="12700">
            <a:solidFill>
              <a:srgbClr val="53DC9D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8083296" y="1901952"/>
            <a:ext cx="1371600" cy="274320"/>
          </a:xfrm>
          <a:prstGeom prst="roundRect">
            <a:avLst>
              <a:gd name="adj" fmla="val 2000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083296" y="1901952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C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8083296" y="2267712"/>
            <a:ext cx="3310128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 + audience + task + constraints + 4 numbered output sections, ≤ 250 words.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8083296" y="3383280"/>
            <a:ext cx="331012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specification — predictable output.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457200" y="4023360"/>
            <a:ext cx="6766560" cy="1508760"/>
          </a:xfrm>
          <a:prstGeom prst="roundRect">
            <a:avLst>
              <a:gd name="adj" fmla="val 4848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40080" y="4160520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WAYS THE NOTEBOOK EXPLORES THIS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640080" y="4498848"/>
            <a:ext cx="640080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A, B, and C back-to-back and compare study-usefulness.</a:t>
            </a:r>
            <a:endParaRPr lang="en-US" sz="110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One-variable-at-a-time experiments: base prompt + analogy / example / word limit, each toggled independently.</a:t>
            </a:r>
            <a:endParaRPr lang="en-US" sz="110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build_prompt() assembles role, audience, task, constraints, and format from separate parameters.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7406640" y="4023360"/>
            <a:ext cx="4297680" cy="1508760"/>
          </a:xfrm>
          <a:prstGeom prst="roundRect">
            <a:avLst>
              <a:gd name="adj" fmla="val 4848"/>
            </a:avLst>
          </a:prstGeom>
          <a:solidFill>
            <a:srgbClr val="142042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7589520" y="4160520"/>
            <a:ext cx="3931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PREDICT BEFORE YOU RUN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7589520" y="4480560"/>
            <a:ext cx="393192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i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Which answer will be easiest for a student to actually study from — and why?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12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DEMO: run A → B → C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 3 • 03_REUSABLE_AI_FUNCTION_OLLAMA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Reusable AI Function: Separating App Logic From the Model Call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application logic → prompt construction → model call → generated text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37360"/>
            <a:ext cx="6035040" cy="3749040"/>
          </a:xfrm>
          <a:prstGeom prst="roundRect">
            <a:avLst>
              <a:gd name="adj" fmla="val 1951"/>
            </a:avLst>
          </a:prstGeom>
          <a:solidFill>
            <a:srgbClr val="0B1120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1792" y="1847088"/>
            <a:ext cx="570585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00" kern="0" dirty="0">
                <a:solidFill>
                  <a:srgbClr val="A6B2C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EXPLAIN_TOPIC() — CONFIGURABLE VERSION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621792" y="2084832"/>
            <a:ext cx="5705856" cy="33101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def explain_topic(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topic: str,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level: str = "intermediate",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language: str = "Python",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word_limit: int = 220,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) -&gt; str: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if not topic.strip():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raise ValueError("Topic cannot be empty.")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prompt = f"""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Teach {topic} to an undergraduate CS student.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Difficulty: {level}  Language: {language}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Return exactly: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1. Simple explanation  2. Example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3. Common mistakes     4. Three quiz questions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Keep the response under {word_limit} words.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""".strip()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return ask_ai(prompt)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6675120" y="1737360"/>
            <a:ext cx="5029200" cy="1737360"/>
          </a:xfrm>
          <a:prstGeom prst="roundRect">
            <a:avLst>
              <a:gd name="adj" fmla="val 421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0" y="187452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KEEP ask_ai() SEPARATE?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6858000" y="2212848"/>
            <a:ext cx="466344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ask_ai() owns communication with the model — nothing else.</a:t>
            </a:r>
            <a:endParaRPr lang="en-US" sz="11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explain_topic() owns the task-specific prompt and parameters.</a:t>
            </a:r>
            <a:endParaRPr lang="en-US" sz="11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topic, level, language, and word_limit are reusable, testable inputs.</a:t>
            </a:r>
            <a:endParaRPr lang="en-US" sz="11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Any future app can call ask_ai() without duplicating this logic.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6675120" y="3611880"/>
            <a:ext cx="5029200" cy="1874520"/>
          </a:xfrm>
          <a:prstGeom prst="roundRect">
            <a:avLst>
              <a:gd name="adj" fmla="val 3902"/>
            </a:avLst>
          </a:prstGeom>
          <a:solidFill>
            <a:srgbClr val="142042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858000" y="374904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SOFTWARE-DESIGN QUESTION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0" y="4041648"/>
            <a:ext cx="466344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is it useful to keep ask_ai() separate from explain_topic()?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6858000" y="4526280"/>
            <a:ext cx="466344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Expected reasoning: one function handles the model interface; the other holds application behavior — so the interface can power other apps unchanged.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13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GUIDED CODING • 12:00–12:20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 4 • 04_AI_SUMMARIZER_OLLAMA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Summarizer: A Genuinely Useful Mini App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same ask_ai() function now powers a task people actually want.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37360"/>
            <a:ext cx="5806440" cy="3566160"/>
          </a:xfrm>
          <a:prstGeom prst="roundRect">
            <a:avLst>
              <a:gd name="adj" fmla="val 2051"/>
            </a:avLst>
          </a:prstGeom>
          <a:solidFill>
            <a:srgbClr val="0B1120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1792" y="1847088"/>
            <a:ext cx="547725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00" kern="0" dirty="0">
                <a:solidFill>
                  <a:srgbClr val="A6B2C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SUMMARIZE(TEXT) — CORE FUNCTION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621792" y="2084832"/>
            <a:ext cx="5477256" cy="3127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def summarize(text: str) -&gt; str: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if not text.strip():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raise ValueError("Text cannot be empty.")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prompt = f"""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Summarize the following text for a college student.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Requirements: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Maximum 5 bullet points.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Preserve important facts.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Do not invent information.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&lt;source_text&gt;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{text}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&lt;/source_text&gt;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""".strip()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return ask_ai(prompt)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6446520" y="1737360"/>
            <a:ext cx="5257800" cy="1737360"/>
          </a:xfrm>
          <a:prstGeom prst="roundRect">
            <a:avLst>
              <a:gd name="adj" fmla="val 421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629400" y="1874520"/>
            <a:ext cx="4892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DELIMIT USER CONTENT?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6629400" y="2212848"/>
            <a:ext cx="489204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&lt;source_text&gt; tags make it unambiguous where instructions end and user data begins.</a:t>
            </a:r>
            <a:endParaRPr lang="en-US" sz="110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“Do not invent information” directly targets hallucinated facts.</a:t>
            </a:r>
            <a:endParaRPr lang="en-US" sz="110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“Maximum 5 bullets” gives an evaluable, checkable output format.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446520" y="3566160"/>
            <a:ext cx="5257800" cy="1920240"/>
          </a:xfrm>
          <a:prstGeom prst="roundRect">
            <a:avLst>
              <a:gd name="adj" fmla="val 3810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629400" y="3703320"/>
            <a:ext cx="4892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EXTENSIONS IN THE NOTEBOOK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6629400" y="4041648"/>
            <a:ext cx="489204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summarize_with_terms() adds a KEY TERMS section — 5 terms, each with a short explanation.</a:t>
            </a:r>
            <a:endParaRPr lang="en-US" sz="10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summarize_safely() adds a max_chars guard, raising a clear error before an oversized input reaches the model.</a:t>
            </a:r>
            <a:endParaRPr lang="en-US" sz="10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Discuss: does a prompt instruction guarantee factual correctness? (No — it only reduces the chance of drift.)</a:t>
            </a:r>
            <a:endParaRPr lang="en-US" sz="1050" dirty="0"/>
          </a:p>
        </p:txBody>
      </p:sp>
      <p:sp>
        <p:nvSpPr>
          <p:cNvPr id="14" name="Text 12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14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 → student modification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 5 • 05_STUDY_ASSISTANT_OLLAMA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Study Assistant: The Main Guided Build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Subject → topic → constructed prompt → model generates → structured study material.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37360"/>
            <a:ext cx="2148840" cy="640080"/>
          </a:xfrm>
          <a:prstGeom prst="roundRect">
            <a:avLst>
              <a:gd name="adj" fmla="val 11429"/>
            </a:avLst>
          </a:prstGeom>
          <a:solidFill>
            <a:srgbClr val="142042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737360"/>
            <a:ext cx="2148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SUBJECT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2587752" y="1737360"/>
            <a:ext cx="21945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697480" y="1737360"/>
            <a:ext cx="2148840" cy="640080"/>
          </a:xfrm>
          <a:prstGeom prst="roundRect">
            <a:avLst>
              <a:gd name="adj" fmla="val 11429"/>
            </a:avLst>
          </a:prstGeom>
          <a:solidFill>
            <a:srgbClr val="142042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697480" y="1737360"/>
            <a:ext cx="2148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TOPIC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828032" y="1737360"/>
            <a:ext cx="21945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937760" y="1737360"/>
            <a:ext cx="2148840" cy="640080"/>
          </a:xfrm>
          <a:prstGeom prst="roundRect">
            <a:avLst>
              <a:gd name="adj" fmla="val 11429"/>
            </a:avLst>
          </a:prstGeom>
          <a:solidFill>
            <a:srgbClr val="142042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937760" y="1737360"/>
            <a:ext cx="2148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7068312" y="1737360"/>
            <a:ext cx="21945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7178040" y="1737360"/>
            <a:ext cx="2148840" cy="640080"/>
          </a:xfrm>
          <a:prstGeom prst="roundRect">
            <a:avLst>
              <a:gd name="adj" fmla="val 11429"/>
            </a:avLst>
          </a:prstGeom>
          <a:solidFill>
            <a:srgbClr val="142042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178040" y="1737360"/>
            <a:ext cx="2148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OLLAMA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9308592" y="1737360"/>
            <a:ext cx="21945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9418320" y="1737360"/>
            <a:ext cx="2148840" cy="640080"/>
          </a:xfrm>
          <a:prstGeom prst="roundRect">
            <a:avLst>
              <a:gd name="adj" fmla="val 11429"/>
            </a:avLst>
          </a:prstGeom>
          <a:solidFill>
            <a:srgbClr val="142042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9418320" y="1737360"/>
            <a:ext cx="2148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SECTIONS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57200" y="2606040"/>
            <a:ext cx="5760720" cy="3063240"/>
          </a:xfrm>
          <a:prstGeom prst="roundRect">
            <a:avLst>
              <a:gd name="adj" fmla="val 2388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40080" y="2743200"/>
            <a:ext cx="5394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BEHAVIOR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640080" y="3081528"/>
            <a:ext cx="5394960" cy="2423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study_assistant(subject, topic, difficulty, language, word_limit) builds one structured prompt from five parameters.</a:t>
            </a:r>
            <a:endParaRPr lang="en-US" sz="11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Always returns the same four sections: explanation, example, common mistakes, three quiz questions.</a:t>
            </a:r>
            <a:endParaRPr lang="en-US" sz="11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example is explicitly asked to stay relevant to the chosen subject.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6400800" y="2606040"/>
            <a:ext cx="5303520" cy="3063240"/>
          </a:xfrm>
          <a:prstGeom prst="roundRect">
            <a:avLst>
              <a:gd name="adj" fmla="val 2388"/>
            </a:avLst>
          </a:prstGeom>
          <a:solidFill>
            <a:srgbClr val="142042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583680" y="2743200"/>
            <a:ext cx="49377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spc="50" kern="0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FOUR EXTENSIONS BUILT IN THE NOTEBOOK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6583680" y="3063240"/>
            <a:ext cx="493776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Difficulty parameter — </a:t>
            </a:r>
            <a:pPr indent="0" marL="0">
              <a:buNone/>
            </a:pPr>
            <a:r>
              <a:rPr lang="en-US" sz="10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beginner / intermediate / advanced, validated with a fallback default.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6583680" y="3703320"/>
            <a:ext cx="493776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 in a language — </a:t>
            </a:r>
            <a:pPr indent="0" marL="0">
              <a:buNone/>
            </a:pPr>
            <a:r>
              <a:rPr lang="en-US" sz="10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study_assistant_with_code() requests a short, explained example in Java or another language.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583680" y="4343400"/>
            <a:ext cx="493776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Interview mode — </a:t>
            </a:r>
            <a:pPr indent="0" marL="0">
              <a:buNone/>
            </a:pPr>
            <a:r>
              <a:rPr lang="en-US" sz="10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interview_questions() returns question + what it tests + a model answer, without inventing company claims.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6583680" y="4983480"/>
            <a:ext cx="493776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Critique mode — </a:t>
            </a:r>
            <a:pPr indent="0" marL="0">
              <a:buNone/>
            </a:pPr>
            <a:r>
              <a:rPr lang="en-US" sz="10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critique_answer() evaluates a student's answer: correct / missing / incorrect / better answer / follow-up.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15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 BUILD • 14:00–15:00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 6 • 06_STRUCTURED_OUTPUT_OLLAMA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Structured Output: From Chat Text to Validated Application Data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Applications need predictable fields, not just conversational prose.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37360"/>
            <a:ext cx="5532120" cy="3429000"/>
          </a:xfrm>
          <a:prstGeom prst="roundRect">
            <a:avLst>
              <a:gd name="adj" fmla="val 2133"/>
            </a:avLst>
          </a:prstGeom>
          <a:solidFill>
            <a:srgbClr val="0B1120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1792" y="1847088"/>
            <a:ext cx="520293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00" kern="0" dirty="0">
                <a:solidFill>
                  <a:srgbClr val="A6B2C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SCHEMA + VALIDATION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621792" y="2084832"/>
            <a:ext cx="5202936" cy="2990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class JobProfile(BaseModel):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job_title: str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required_skills: list[str]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experience_level: str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education: str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technologies: list[str]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response = ollama.chat(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model=MODEL,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messages=[...],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format=JobProfile.model_json_schema(),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profile = JobProfile.model_validate_json(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response.message.content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)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6172200" y="1737360"/>
            <a:ext cx="5532120" cy="1828800"/>
          </a:xfrm>
          <a:prstGeom prst="roundRect">
            <a:avLst>
              <a:gd name="adj" fmla="val 4000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355080" y="1874520"/>
            <a:ext cx="5166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SEPARATE MECHANISMS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6355080" y="2212848"/>
            <a:ext cx="516636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format=schema constrains Ollama's generation to match the JSON shape.</a:t>
            </a:r>
            <a:endParaRPr lang="en-US" sz="110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JobProfile.model_validate_json() is a second, independent Pydantic check — wrong types or missing fields raise an error before the app trusts the data.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172200" y="3703320"/>
            <a:ext cx="5532120" cy="1463040"/>
          </a:xfrm>
          <a:prstGeom prst="roundRect">
            <a:avLst>
              <a:gd name="adj" fmla="val 5000"/>
            </a:avLst>
          </a:prstGeom>
          <a:solidFill>
            <a:srgbClr val="142042"/>
          </a:solidFill>
          <a:ln w="12700">
            <a:solidFill>
              <a:srgbClr val="FFB454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355080" y="3840480"/>
            <a:ext cx="51206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RESPONSE THAT LOOKS LIKE JSON CAN STILL…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355080" y="4133088"/>
            <a:ext cx="51206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 invalid JSON • omit a required field • use the wrong type • use unexpected field names • violate an application assumption.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457200" y="5989320"/>
            <a:ext cx="11277295" cy="457200"/>
          </a:xfrm>
          <a:prstGeom prst="roundRect">
            <a:avLst>
              <a:gd name="adj" fmla="val 16000"/>
            </a:avLst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" y="598932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IDEA   </a:t>
            </a:r>
            <a:pPr indent="0" marL="0">
              <a:buNone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Prompt-only JSON (“Return JSON with job_title…”) is not the same as schema-constrained generation plus application-side validation.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16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TEACH: predictable output, not RAG / agents yet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 • DEBUGGING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Mistakes to Deliberately Discuss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Naming failure modes early makes them easier to recognize later.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83080"/>
            <a:ext cx="3547872" cy="1417320"/>
          </a:xfrm>
          <a:prstGeom prst="roundRect">
            <a:avLst>
              <a:gd name="adj" fmla="val 5161"/>
            </a:avLst>
          </a:prstGeom>
          <a:solidFill>
            <a:srgbClr val="10182D"/>
          </a:solidFill>
          <a:ln w="12700">
            <a:solidFill>
              <a:srgbClr val="FF6B6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1792" y="1920240"/>
            <a:ext cx="3273552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NOT PULLED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621792" y="2286000"/>
            <a:ext cx="3273552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ollama.chat() fails because the model was never pulled locally.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4096512" y="1783080"/>
            <a:ext cx="3547872" cy="1417320"/>
          </a:xfrm>
          <a:prstGeom prst="roundRect">
            <a:avLst>
              <a:gd name="adj" fmla="val 5161"/>
            </a:avLst>
          </a:prstGeom>
          <a:solidFill>
            <a:srgbClr val="10182D"/>
          </a:solidFill>
          <a:ln w="12700">
            <a:solidFill>
              <a:srgbClr val="FFB454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261104" y="1920240"/>
            <a:ext cx="3273552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BLOAT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261104" y="2286000"/>
            <a:ext cx="3273552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Huge, unfocused prompts bury the actual instruction.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7735824" y="1783080"/>
            <a:ext cx="3547872" cy="1417320"/>
          </a:xfrm>
          <a:prstGeom prst="roundRect">
            <a:avLst>
              <a:gd name="adj" fmla="val 5161"/>
            </a:avLst>
          </a:prstGeom>
          <a:solidFill>
            <a:srgbClr val="10182D"/>
          </a:solidFill>
          <a:ln w="12700">
            <a:solidFill>
              <a:srgbClr val="975CF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900416" y="1920240"/>
            <a:ext cx="3273552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BLIND TRUST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900416" y="2286000"/>
            <a:ext cx="3273552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Assuming the model's answer is always correct.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457200" y="3337560"/>
            <a:ext cx="3547872" cy="1417320"/>
          </a:xfrm>
          <a:prstGeom prst="roundRect">
            <a:avLst>
              <a:gd name="adj" fmla="val 5161"/>
            </a:avLst>
          </a:prstGeom>
          <a:solidFill>
            <a:srgbClr val="10182D"/>
          </a:solidFill>
          <a:ln w="12700">
            <a:solidFill>
              <a:srgbClr val="2F9AFF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21792" y="3474720"/>
            <a:ext cx="3273552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WEAK PROMPT DESIGN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621792" y="3840480"/>
            <a:ext cx="3273552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vague prompt reliably produces a vague, unusable answer.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4096512" y="3337560"/>
            <a:ext cx="3547872" cy="1417320"/>
          </a:xfrm>
          <a:prstGeom prst="roundRect">
            <a:avLst>
              <a:gd name="adj" fmla="val 5161"/>
            </a:avLst>
          </a:prstGeom>
          <a:solidFill>
            <a:srgbClr val="10182D"/>
          </a:solidFill>
          <a:ln w="12700">
            <a:solidFill>
              <a:srgbClr val="2BE2DC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261104" y="3474720"/>
            <a:ext cx="3273552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ERROR PATH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4261104" y="3840480"/>
            <a:ext cx="3273552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Ignoring connection failures instead of catching them.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7735824" y="3337560"/>
            <a:ext cx="3547872" cy="1417320"/>
          </a:xfrm>
          <a:prstGeom prst="roundRect">
            <a:avLst>
              <a:gd name="adj" fmla="val 5161"/>
            </a:avLst>
          </a:prstGeom>
          <a:solidFill>
            <a:srgbClr val="10182D"/>
          </a:solidFill>
          <a:ln w="12700">
            <a:solidFill>
              <a:srgbClr val="53DC9D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900416" y="3474720"/>
            <a:ext cx="3273552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FAKE JSON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7900416" y="3840480"/>
            <a:ext cx="3273552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Text that looks like JSON ≠ validated, schema-checked data.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457200" y="5989320"/>
            <a:ext cx="11277295" cy="457200"/>
          </a:xfrm>
          <a:prstGeom prst="roundRect">
            <a:avLst>
              <a:gd name="adj" fmla="val 16000"/>
            </a:avLst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40080" y="598932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IDEA   </a:t>
            </a:r>
            <a:pPr indent="0" marL="0">
              <a:buNone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 &amp; reliability baseline: even with local models, validate input length, handle exceptions, and never assume the output is correct.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17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ASK: which mistake is easiest for you to make?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• DOCUMENTATION SKILL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Not Memorize the SDK — Learn to Find the Answer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Concepts transfer across model providers; exact SDK syntax always changes.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83080"/>
            <a:ext cx="2148840" cy="1554480"/>
          </a:xfrm>
          <a:prstGeom prst="roundRect">
            <a:avLst>
              <a:gd name="adj" fmla="val 4706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94460" y="1947672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394460" y="1947672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548640" y="2331720"/>
            <a:ext cx="1965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548640" y="2633472"/>
            <a:ext cx="196596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→ LLM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2560320" y="2286000"/>
            <a:ext cx="1828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688336" y="1783080"/>
            <a:ext cx="2148840" cy="1554480"/>
          </a:xfrm>
          <a:prstGeom prst="roundRect">
            <a:avLst>
              <a:gd name="adj" fmla="val 4706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625596" y="1947672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625596" y="1947672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2779776" y="2331720"/>
            <a:ext cx="1965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SEARCH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2779776" y="2633472"/>
            <a:ext cx="196596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Official Ollama docs / GitHub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4791456" y="2286000"/>
            <a:ext cx="1828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4919472" y="1783080"/>
            <a:ext cx="2148840" cy="1554480"/>
          </a:xfrm>
          <a:prstGeom prst="roundRect">
            <a:avLst>
              <a:gd name="adj" fmla="val 4706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5856732" y="1947672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856732" y="1947672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5010912" y="2331720"/>
            <a:ext cx="1965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5010912" y="2633472"/>
            <a:ext cx="196596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Params, message format, response shape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7022592" y="2286000"/>
            <a:ext cx="1828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23" name="Shape 21"/>
          <p:cNvSpPr/>
          <p:nvPr/>
        </p:nvSpPr>
        <p:spPr>
          <a:xfrm>
            <a:off x="7150608" y="1783080"/>
            <a:ext cx="2148840" cy="1554480"/>
          </a:xfrm>
          <a:prstGeom prst="roundRect">
            <a:avLst>
              <a:gd name="adj" fmla="val 4706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8087868" y="1947672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087868" y="1947672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7242048" y="2331720"/>
            <a:ext cx="1965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7242048" y="2633472"/>
            <a:ext cx="196596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Smallest working version first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9253728" y="2286000"/>
            <a:ext cx="1828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29" name="Shape 27"/>
          <p:cNvSpPr/>
          <p:nvPr/>
        </p:nvSpPr>
        <p:spPr>
          <a:xfrm>
            <a:off x="9381744" y="1783080"/>
            <a:ext cx="2148840" cy="1554480"/>
          </a:xfrm>
          <a:prstGeom prst="roundRect">
            <a:avLst>
              <a:gd name="adj" fmla="val 4706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10319004" y="1947672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10319004" y="1947672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9473184" y="2331720"/>
            <a:ext cx="1965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MODIFY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9473184" y="2633472"/>
            <a:ext cx="196596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Change one parameter, observe</a:t>
            </a:r>
            <a:endParaRPr lang="en-US" sz="900" dirty="0"/>
          </a:p>
        </p:txBody>
      </p:sp>
      <p:sp>
        <p:nvSpPr>
          <p:cNvPr id="34" name="Shape 32"/>
          <p:cNvSpPr/>
          <p:nvPr/>
        </p:nvSpPr>
        <p:spPr>
          <a:xfrm>
            <a:off x="457200" y="3611880"/>
            <a:ext cx="11277295" cy="457200"/>
          </a:xfrm>
          <a:prstGeom prst="roundRect">
            <a:avLst>
              <a:gd name="adj" fmla="val 16000"/>
            </a:avLst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640080" y="361188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IDEA   </a:t>
            </a:r>
            <a:pPr indent="0" marL="0">
              <a:buNone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an error appears: read the error → search official docs → implement the smallest fix — don't guess syntax from memory.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457200" y="4251960"/>
            <a:ext cx="11247120" cy="1463040"/>
          </a:xfrm>
          <a:prstGeom prst="roundRect">
            <a:avLst>
              <a:gd name="adj" fmla="val 5000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640080" y="4389120"/>
            <a:ext cx="10881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 BEYOND DAY 1</a:t>
            </a:r>
            <a:endParaRPr lang="en-US" sz="1200" dirty="0"/>
          </a:p>
        </p:txBody>
      </p:sp>
      <p:sp>
        <p:nvSpPr>
          <p:cNvPr id="38" name="Text 36"/>
          <p:cNvSpPr/>
          <p:nvPr/>
        </p:nvSpPr>
        <p:spPr>
          <a:xfrm>
            <a:off x="640080" y="4727448"/>
            <a:ext cx="1088136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provider (Ollama, OpenAI, Anthropic, local frameworks) shares the same request → response mental model.</a:t>
            </a:r>
            <a:endParaRPr lang="en-US" sz="120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transferable skill is reading an API's shape, not memorizing one vendor's method names.</a:t>
            </a:r>
            <a:endParaRPr lang="en-US" sz="1200" dirty="0"/>
          </a:p>
        </p:txBody>
      </p:sp>
      <p:sp>
        <p:nvSpPr>
          <p:cNvPr id="39" name="Text 37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18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DOCUMENTATION HABITS EARLY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• STUDENT CHALLENGE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Choose Your Build Level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level reuses the same ask_ai() function from Program 1.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83080"/>
            <a:ext cx="3639312" cy="2468880"/>
          </a:xfrm>
          <a:prstGeom prst="roundRect">
            <a:avLst>
              <a:gd name="adj" fmla="val 2963"/>
            </a:avLst>
          </a:prstGeom>
          <a:solidFill>
            <a:srgbClr val="10182D"/>
          </a:solidFill>
          <a:ln w="12700">
            <a:solidFill>
              <a:srgbClr val="2BE2DC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40080" y="1965960"/>
            <a:ext cx="1737360" cy="292608"/>
          </a:xfrm>
          <a:prstGeom prst="roundRect">
            <a:avLst>
              <a:gd name="adj" fmla="val 1875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1965960"/>
            <a:ext cx="17373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BEGINNER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40080" y="2377440"/>
            <a:ext cx="3291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Explainer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40080" y="2788920"/>
            <a:ext cx="329184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Topic → definition + example + 3 quiz questions.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40080" y="3657600"/>
            <a:ext cx="3246120" cy="320040"/>
          </a:xfrm>
          <a:prstGeom prst="roundRect">
            <a:avLst>
              <a:gd name="adj" fmla="val 17143"/>
            </a:avLst>
          </a:prstGeom>
          <a:solidFill>
            <a:srgbClr val="0B1120"/>
          </a:solidFill>
          <a:ln w="9525">
            <a:solidFill>
              <a:srgbClr val="232F49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0080" y="3657600"/>
            <a:ext cx="3246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→ TEST → MODIFY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4251960" y="1783080"/>
            <a:ext cx="3639312" cy="2468880"/>
          </a:xfrm>
          <a:prstGeom prst="roundRect">
            <a:avLst>
              <a:gd name="adj" fmla="val 2963"/>
            </a:avLst>
          </a:prstGeom>
          <a:solidFill>
            <a:srgbClr val="10182D"/>
          </a:solidFill>
          <a:ln w="12700">
            <a:solidFill>
              <a:srgbClr val="2F9AFF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434840" y="1965960"/>
            <a:ext cx="1737360" cy="292608"/>
          </a:xfrm>
          <a:prstGeom prst="roundRect">
            <a:avLst>
              <a:gd name="adj" fmla="val 1875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434840" y="1965960"/>
            <a:ext cx="17373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INTERMEDIATE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4434840" y="2377440"/>
            <a:ext cx="3291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Summarizer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4434840" y="2788920"/>
            <a:ext cx="329184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Pasted text → concise summary + 5 key terms.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434840" y="3657600"/>
            <a:ext cx="3246120" cy="320040"/>
          </a:xfrm>
          <a:prstGeom prst="roundRect">
            <a:avLst>
              <a:gd name="adj" fmla="val 17143"/>
            </a:avLst>
          </a:prstGeom>
          <a:solidFill>
            <a:srgbClr val="0B1120"/>
          </a:solidFill>
          <a:ln w="9525">
            <a:solidFill>
              <a:srgbClr val="232F49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434840" y="3657600"/>
            <a:ext cx="3246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→ TEST → MODIFY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8046720" y="1783080"/>
            <a:ext cx="3639312" cy="2468880"/>
          </a:xfrm>
          <a:prstGeom prst="roundRect">
            <a:avLst>
              <a:gd name="adj" fmla="val 2963"/>
            </a:avLst>
          </a:prstGeom>
          <a:solidFill>
            <a:srgbClr val="10182D"/>
          </a:solidFill>
          <a:ln w="12700">
            <a:solidFill>
              <a:srgbClr val="975CFF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8229600" y="1965960"/>
            <a:ext cx="1737360" cy="292608"/>
          </a:xfrm>
          <a:prstGeom prst="roundRect">
            <a:avLst>
              <a:gd name="adj" fmla="val 1875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8229600" y="1965960"/>
            <a:ext cx="17373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8229600" y="2377440"/>
            <a:ext cx="3291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Study Assistant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8229600" y="2788920"/>
            <a:ext cx="329184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Difficulty levels + structured, validated output.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8229600" y="3657600"/>
            <a:ext cx="3246120" cy="320040"/>
          </a:xfrm>
          <a:prstGeom prst="roundRect">
            <a:avLst>
              <a:gd name="adj" fmla="val 17143"/>
            </a:avLst>
          </a:prstGeom>
          <a:solidFill>
            <a:srgbClr val="0B1120"/>
          </a:solidFill>
          <a:ln w="9525">
            <a:solidFill>
              <a:srgbClr val="232F49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229600" y="3657600"/>
            <a:ext cx="3246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→ TEST → MODIFY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457200" y="5989320"/>
            <a:ext cx="11277295" cy="457200"/>
          </a:xfrm>
          <a:prstGeom prst="roundRect">
            <a:avLst>
              <a:gd name="adj" fmla="val 16000"/>
            </a:avLst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640080" y="598932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IDEA   </a:t>
            </a:r>
            <a:pPr indent="0" marL="0">
              <a:buNone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Reward clearer reasoning and purposeful changes — not simply more code.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19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14:00–16:00 • HANDS-ON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 • MENTAL MODEL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Does GenAI Fit?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Start broad, then zoom in — each layer is a narrower, more capable subset of the one before it.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691640"/>
            <a:ext cx="2633472" cy="2788920"/>
          </a:xfrm>
          <a:prstGeom prst="roundRect">
            <a:avLst>
              <a:gd name="adj" fmla="val 2778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40080" y="1874520"/>
            <a:ext cx="310896" cy="310896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1874520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40080" y="2286000"/>
            <a:ext cx="226771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640080" y="2651760"/>
            <a:ext cx="2267712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Machines performing tasks that seem intelligent.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640080" y="3364992"/>
            <a:ext cx="2267712" cy="0"/>
          </a:xfrm>
          <a:prstGeom prst="line">
            <a:avLst/>
          </a:prstGeom>
          <a:noFill/>
          <a:ln w="12700">
            <a:solidFill>
              <a:srgbClr val="232F49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0080" y="3456432"/>
            <a:ext cx="2267712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Any system that mimics decision-making — from a chess engine to a thermostat schedule.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3200400" y="1691640"/>
            <a:ext cx="2633472" cy="2788920"/>
          </a:xfrm>
          <a:prstGeom prst="roundRect">
            <a:avLst>
              <a:gd name="adj" fmla="val 2778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383280" y="1874520"/>
            <a:ext cx="310896" cy="310896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383280" y="1874520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383280" y="2286000"/>
            <a:ext cx="226771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ML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3383280" y="2651760"/>
            <a:ext cx="2267712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Systems that learn patterns from data instead of following fixed rules.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3383280" y="3364992"/>
            <a:ext cx="2267712" cy="0"/>
          </a:xfrm>
          <a:prstGeom prst="line">
            <a:avLst/>
          </a:prstGeom>
          <a:noFill/>
          <a:ln w="12700">
            <a:solidFill>
              <a:srgbClr val="232F49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3383280" y="3456432"/>
            <a:ext cx="2267712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program improves by seeing examples, not by a developer hand-coding every case.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5943600" y="1691640"/>
            <a:ext cx="2633472" cy="2788920"/>
          </a:xfrm>
          <a:prstGeom prst="roundRect">
            <a:avLst>
              <a:gd name="adj" fmla="val 2778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6126480" y="1874520"/>
            <a:ext cx="310896" cy="310896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126480" y="1874520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6126480" y="2286000"/>
            <a:ext cx="226771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Deep Learning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6126480" y="2651760"/>
            <a:ext cx="2267712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Neural networks learn rich, layered representations of data.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6126480" y="3364992"/>
            <a:ext cx="2267712" cy="0"/>
          </a:xfrm>
          <a:prstGeom prst="line">
            <a:avLst/>
          </a:prstGeom>
          <a:noFill/>
          <a:ln w="12700">
            <a:solidFill>
              <a:srgbClr val="232F49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126480" y="3456432"/>
            <a:ext cx="2267712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Many stacked layers let the model discover features humans wouldn't think to specify.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8686800" y="1691640"/>
            <a:ext cx="2633472" cy="2788920"/>
          </a:xfrm>
          <a:prstGeom prst="roundRect">
            <a:avLst>
              <a:gd name="adj" fmla="val 2778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8869680" y="1874520"/>
            <a:ext cx="310896" cy="310896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8869680" y="1874520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8869680" y="2286000"/>
            <a:ext cx="226771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Generative AI</a:t>
            </a:r>
            <a:endParaRPr lang="en-US" sz="1500" dirty="0"/>
          </a:p>
        </p:txBody>
      </p:sp>
      <p:sp>
        <p:nvSpPr>
          <p:cNvPr id="30" name="Text 28"/>
          <p:cNvSpPr/>
          <p:nvPr/>
        </p:nvSpPr>
        <p:spPr>
          <a:xfrm>
            <a:off x="8869680" y="2651760"/>
            <a:ext cx="2267712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Models create new text, images, audio, or code.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8869680" y="3364992"/>
            <a:ext cx="2267712" cy="0"/>
          </a:xfrm>
          <a:prstGeom prst="line">
            <a:avLst/>
          </a:prstGeom>
          <a:noFill/>
          <a:ln w="12700">
            <a:solidFill>
              <a:srgbClr val="232F49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8869680" y="3456432"/>
            <a:ext cx="2267712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Instead of classifying or predicting a number, the output is new content itself.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457200" y="5989320"/>
            <a:ext cx="11277295" cy="457200"/>
          </a:xfrm>
          <a:prstGeom prst="roundRect">
            <a:avLst>
              <a:gd name="adj" fmla="val 16000"/>
            </a:avLst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640080" y="598932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IDEA   </a:t>
            </a:r>
            <a:pPr indent="0" marL="0">
              <a:buNone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is not “outside” AI — it is a family of AI systems, built on ML and deep learning, that focus specifically on generating content rather than classifying or predicting it.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02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ASK: Where have you already used GenAI this week?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• CLOSE THE LOOP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Day 1 Takeaways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students remember five things from today, make them these.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37360"/>
            <a:ext cx="2148840" cy="2331720"/>
          </a:xfrm>
          <a:prstGeom prst="roundRect">
            <a:avLst>
              <a:gd name="adj" fmla="val 340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21792" y="1901952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21792" y="1901952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21792" y="2267712"/>
            <a:ext cx="181965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621792" y="2578608"/>
            <a:ext cx="1819656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8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systems that generate new content, not just classify or predict it.</a:t>
            </a:r>
            <a:endParaRPr lang="en-US" sz="980" dirty="0"/>
          </a:p>
        </p:txBody>
      </p:sp>
      <p:sp>
        <p:nvSpPr>
          <p:cNvPr id="10" name="Shape 8"/>
          <p:cNvSpPr/>
          <p:nvPr/>
        </p:nvSpPr>
        <p:spPr>
          <a:xfrm>
            <a:off x="2697480" y="1737360"/>
            <a:ext cx="2148840" cy="2331720"/>
          </a:xfrm>
          <a:prstGeom prst="roundRect">
            <a:avLst>
              <a:gd name="adj" fmla="val 340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862072" y="1901952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2862072" y="1901952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2862072" y="2267712"/>
            <a:ext cx="181965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LLM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2862072" y="2578608"/>
            <a:ext cx="1819656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8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Text generation driven by learned patterns plus supplied context.</a:t>
            </a:r>
            <a:endParaRPr lang="en-US" sz="980" dirty="0"/>
          </a:p>
        </p:txBody>
      </p:sp>
      <p:sp>
        <p:nvSpPr>
          <p:cNvPr id="15" name="Shape 13"/>
          <p:cNvSpPr/>
          <p:nvPr/>
        </p:nvSpPr>
        <p:spPr>
          <a:xfrm>
            <a:off x="4937760" y="1737360"/>
            <a:ext cx="2148840" cy="2331720"/>
          </a:xfrm>
          <a:prstGeom prst="roundRect">
            <a:avLst>
              <a:gd name="adj" fmla="val 340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102352" y="1901952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102352" y="1901952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5102352" y="2267712"/>
            <a:ext cx="181965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TOKENS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5102352" y="2578608"/>
            <a:ext cx="1819656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8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Models process text as sequences of small pieces, not whole thoughts.</a:t>
            </a:r>
            <a:endParaRPr lang="en-US" sz="980" dirty="0"/>
          </a:p>
        </p:txBody>
      </p:sp>
      <p:sp>
        <p:nvSpPr>
          <p:cNvPr id="20" name="Shape 18"/>
          <p:cNvSpPr/>
          <p:nvPr/>
        </p:nvSpPr>
        <p:spPr>
          <a:xfrm>
            <a:off x="7178040" y="1737360"/>
            <a:ext cx="2148840" cy="2331720"/>
          </a:xfrm>
          <a:prstGeom prst="roundRect">
            <a:avLst>
              <a:gd name="adj" fmla="val 340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7342632" y="1901952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342632" y="1901952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7342632" y="2267712"/>
            <a:ext cx="181965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PROMPTS</a:t>
            </a:r>
            <a:endParaRPr lang="en-US" sz="1250" dirty="0"/>
          </a:p>
        </p:txBody>
      </p:sp>
      <p:sp>
        <p:nvSpPr>
          <p:cNvPr id="24" name="Text 22"/>
          <p:cNvSpPr/>
          <p:nvPr/>
        </p:nvSpPr>
        <p:spPr>
          <a:xfrm>
            <a:off x="7342632" y="2578608"/>
            <a:ext cx="1819656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8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 prompts specify role, context, task, constraints, and output.</a:t>
            </a:r>
            <a:endParaRPr lang="en-US" sz="980" dirty="0"/>
          </a:p>
        </p:txBody>
      </p:sp>
      <p:sp>
        <p:nvSpPr>
          <p:cNvPr id="25" name="Shape 23"/>
          <p:cNvSpPr/>
          <p:nvPr/>
        </p:nvSpPr>
        <p:spPr>
          <a:xfrm>
            <a:off x="9418320" y="1737360"/>
            <a:ext cx="2148840" cy="2331720"/>
          </a:xfrm>
          <a:prstGeom prst="roundRect">
            <a:avLst>
              <a:gd name="adj" fmla="val 340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9582912" y="1901952"/>
            <a:ext cx="274320" cy="274320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9582912" y="1901952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9582912" y="2267712"/>
            <a:ext cx="181965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OLLAMA</a:t>
            </a:r>
            <a:endParaRPr lang="en-US" sz="1250" dirty="0"/>
          </a:p>
        </p:txBody>
      </p:sp>
      <p:sp>
        <p:nvSpPr>
          <p:cNvPr id="29" name="Text 27"/>
          <p:cNvSpPr/>
          <p:nvPr/>
        </p:nvSpPr>
        <p:spPr>
          <a:xfrm>
            <a:off x="9582912" y="2578608"/>
            <a:ext cx="1819656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8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 can connect a user experience to a locally running model.</a:t>
            </a:r>
            <a:endParaRPr lang="en-US" sz="980" dirty="0"/>
          </a:p>
        </p:txBody>
      </p:sp>
      <p:sp>
        <p:nvSpPr>
          <p:cNvPr id="30" name="Shape 28"/>
          <p:cNvSpPr/>
          <p:nvPr/>
        </p:nvSpPr>
        <p:spPr>
          <a:xfrm>
            <a:off x="457200" y="4251960"/>
            <a:ext cx="6949440" cy="1417320"/>
          </a:xfrm>
          <a:prstGeom prst="roundRect">
            <a:avLst>
              <a:gd name="adj" fmla="val 5161"/>
            </a:avLst>
          </a:prstGeom>
          <a:solidFill>
            <a:srgbClr val="142042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0080" y="4389120"/>
            <a:ext cx="6400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• DAY 2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640080" y="4681728"/>
            <a:ext cx="65836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Going deeper into LLMs: model capabilities, multimodal GenAI, and practical application patterns.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640080" y="5257800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i="1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Preview only — no Day 2 content today.</a:t>
            </a:r>
            <a:endParaRPr lang="en-US" sz="950" dirty="0"/>
          </a:p>
        </p:txBody>
      </p:sp>
      <p:sp>
        <p:nvSpPr>
          <p:cNvPr id="34" name="Shape 32"/>
          <p:cNvSpPr/>
          <p:nvPr/>
        </p:nvSpPr>
        <p:spPr>
          <a:xfrm>
            <a:off x="7543800" y="4251960"/>
            <a:ext cx="4160520" cy="1417320"/>
          </a:xfrm>
          <a:prstGeom prst="roundRect">
            <a:avLst>
              <a:gd name="adj" fmla="val 5161"/>
            </a:avLst>
          </a:prstGeom>
          <a:solidFill>
            <a:srgbClr val="151F38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7726680" y="4389120"/>
            <a:ext cx="3657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EXIT TICKET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7726680" y="4681728"/>
            <a:ext cx="379476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one prompt you improved today — and explain why the new version works better.</a:t>
            </a:r>
            <a:endParaRPr lang="en-US" sz="1150" dirty="0"/>
          </a:p>
        </p:txBody>
      </p:sp>
      <p:sp>
        <p:nvSpPr>
          <p:cNvPr id="37" name="Text 35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20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RECAP • DEBUG • REFLECT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 • CONTRAST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Makes Generative AI Different?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computing foundation underneath. A very different interaction model on top.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691640"/>
            <a:ext cx="3611880" cy="2651760"/>
          </a:xfrm>
          <a:prstGeom prst="roundRect">
            <a:avLst>
              <a:gd name="adj" fmla="val 2759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40080" y="1874520"/>
            <a:ext cx="1188720" cy="274320"/>
          </a:xfrm>
          <a:prstGeom prst="roundRect">
            <a:avLst>
              <a:gd name="adj" fmla="val 2000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1874520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/ THEN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640080" y="224028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Traditional Software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640080" y="2633472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2F9A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Rules → input → deterministic output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640080" y="3063240"/>
            <a:ext cx="324612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developer enumerates every condition. The same input always produces the exact same output.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4251960" y="1691640"/>
            <a:ext cx="3611880" cy="2651760"/>
          </a:xfrm>
          <a:prstGeom prst="roundRect">
            <a:avLst>
              <a:gd name="adj" fmla="val 2759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434840" y="1874520"/>
            <a:ext cx="1188720" cy="274320"/>
          </a:xfrm>
          <a:prstGeom prst="roundRect">
            <a:avLst>
              <a:gd name="adj" fmla="val 2000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434840" y="1874520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PATTERN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4434840" y="224028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Machine Learning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4434840" y="2633472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975C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Data → learned pattern → prediction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4434840" y="3063240"/>
            <a:ext cx="324612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system is trained on labeled examples and learns a function that predicts a category or number.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8046720" y="1691640"/>
            <a:ext cx="3611880" cy="2651760"/>
          </a:xfrm>
          <a:prstGeom prst="roundRect">
            <a:avLst>
              <a:gd name="adj" fmla="val 2759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8229600" y="1874520"/>
            <a:ext cx="1188720" cy="274320"/>
          </a:xfrm>
          <a:prstGeom prst="roundRect">
            <a:avLst>
              <a:gd name="adj" fmla="val 20000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229600" y="1874520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229600" y="224028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Generative AI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8229600" y="2633472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3DC9D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Context → learned model → new content</a:t>
            </a:r>
            <a:endParaRPr lang="en-US" sz="1050" dirty="0"/>
          </a:p>
        </p:txBody>
      </p:sp>
      <p:sp>
        <p:nvSpPr>
          <p:cNvPr id="22" name="Text 20"/>
          <p:cNvSpPr/>
          <p:nvPr/>
        </p:nvSpPr>
        <p:spPr>
          <a:xfrm>
            <a:off x="8229600" y="3063240"/>
            <a:ext cx="324612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describe an outcome in natural language; the model generates original content that fits it.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457200" y="5989320"/>
            <a:ext cx="11277295" cy="457200"/>
          </a:xfrm>
          <a:prstGeom prst="roundRect">
            <a:avLst>
              <a:gd name="adj" fmla="val 16000"/>
            </a:avLst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40080" y="598932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IDEA   </a:t>
            </a:r>
            <a:pPr indent="0" marL="0">
              <a:buNone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GenAI’s superpower: you describe the desired outcome instead of specifying every rule the machine must follow.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03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DEMO: same task attempted 3 ways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 • LLM MENTAL MODEL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LLMs: The Core Engine Behind Text GenAI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useful beginner model: text goes in as tokens; the model predicts what comes next, one token at a time.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37360"/>
            <a:ext cx="2633472" cy="1737360"/>
          </a:xfrm>
          <a:prstGeom prst="roundRect">
            <a:avLst>
              <a:gd name="adj" fmla="val 421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40080" y="1920240"/>
            <a:ext cx="310896" cy="310896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1920240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40080" y="2331720"/>
            <a:ext cx="226771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640080" y="2651760"/>
            <a:ext cx="2267712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“Explain recursion in simple terms.”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044952" y="233172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11" name="Shape 9"/>
          <p:cNvSpPr/>
          <p:nvPr/>
        </p:nvSpPr>
        <p:spPr>
          <a:xfrm>
            <a:off x="3200400" y="1737360"/>
            <a:ext cx="2633472" cy="1737360"/>
          </a:xfrm>
          <a:prstGeom prst="roundRect">
            <a:avLst>
              <a:gd name="adj" fmla="val 421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383280" y="1920240"/>
            <a:ext cx="310896" cy="310896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383280" y="1920240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3383280" y="2331720"/>
            <a:ext cx="226771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TOKENS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3383280" y="2651760"/>
            <a:ext cx="2267712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Text is broken into small pieces the model can process.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5788152" y="233172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17" name="Shape 15"/>
          <p:cNvSpPr/>
          <p:nvPr/>
        </p:nvSpPr>
        <p:spPr>
          <a:xfrm>
            <a:off x="5943600" y="1737360"/>
            <a:ext cx="2633472" cy="1737360"/>
          </a:xfrm>
          <a:prstGeom prst="roundRect">
            <a:avLst>
              <a:gd name="adj" fmla="val 421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126480" y="1920240"/>
            <a:ext cx="310896" cy="310896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126480" y="1920240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6126480" y="2331720"/>
            <a:ext cx="226771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6126480" y="2651760"/>
            <a:ext cx="2267712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Learned patterns + the supplied context shape a prediction.</a:t>
            </a:r>
            <a:endParaRPr lang="en-US" sz="1050" dirty="0"/>
          </a:p>
        </p:txBody>
      </p:sp>
      <p:sp>
        <p:nvSpPr>
          <p:cNvPr id="22" name="Text 20"/>
          <p:cNvSpPr/>
          <p:nvPr/>
        </p:nvSpPr>
        <p:spPr>
          <a:xfrm>
            <a:off x="8531352" y="233172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23" name="Shape 21"/>
          <p:cNvSpPr/>
          <p:nvPr/>
        </p:nvSpPr>
        <p:spPr>
          <a:xfrm>
            <a:off x="8686800" y="1737360"/>
            <a:ext cx="2633472" cy="1737360"/>
          </a:xfrm>
          <a:prstGeom prst="roundRect">
            <a:avLst>
              <a:gd name="adj" fmla="val 421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8869680" y="1920240"/>
            <a:ext cx="310896" cy="310896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869680" y="1920240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8869680" y="2331720"/>
            <a:ext cx="226771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RESPONSE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8869680" y="2651760"/>
            <a:ext cx="2267712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predicted token sequence is generated and returned.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457200" y="3703320"/>
            <a:ext cx="6949440" cy="1691640"/>
          </a:xfrm>
          <a:prstGeom prst="roundRect">
            <a:avLst>
              <a:gd name="adj" fmla="val 432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40080" y="3840480"/>
            <a:ext cx="65836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 FOR CODE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640080" y="4178808"/>
            <a:ext cx="658368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response.message.content is the model's guess at what should come next — not a lookup.</a:t>
            </a:r>
            <a:endParaRPr lang="en-US" sz="12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exact same prompt can produce slightly different wording on separate runs.</a:t>
            </a:r>
            <a:endParaRPr lang="en-US" sz="12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More relevant context in the prompt generally improves the quality of the prediction.</a:t>
            </a:r>
            <a:endParaRPr lang="en-US" sz="1250" dirty="0"/>
          </a:p>
        </p:txBody>
      </p:sp>
      <p:sp>
        <p:nvSpPr>
          <p:cNvPr id="31" name="Shape 29"/>
          <p:cNvSpPr/>
          <p:nvPr/>
        </p:nvSpPr>
        <p:spPr>
          <a:xfrm>
            <a:off x="7543800" y="3703320"/>
            <a:ext cx="4160520" cy="1691640"/>
          </a:xfrm>
          <a:prstGeom prst="roundRect">
            <a:avLst>
              <a:gd name="adj" fmla="val 432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7726680" y="384048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THINK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7726680" y="4160520"/>
            <a:ext cx="379476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i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“The model is not searching a database for the answer — it generates a response from learned patterns plus the context you provide.”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04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ASK: What does “predict next” actually mean?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 • THREE WORDS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Tokens, Context &amp; Inference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concepts unlock most of the beginner confusion about how LLMs behave.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691640"/>
            <a:ext cx="3611880" cy="1965960"/>
          </a:xfrm>
          <a:prstGeom prst="roundRect">
            <a:avLst>
              <a:gd name="adj" fmla="val 372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82880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TOKENS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640080" y="2194560"/>
            <a:ext cx="324612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Small pieces of text the model reads and writes — not always whole words.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40080" y="3310128"/>
            <a:ext cx="2011680" cy="256032"/>
          </a:xfrm>
          <a:prstGeom prst="roundRect">
            <a:avLst>
              <a:gd name="adj" fmla="val 21429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0080" y="3310128"/>
            <a:ext cx="20116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BLOCKS</a:t>
            </a:r>
            <a:endParaRPr lang="en-US" sz="850" dirty="0"/>
          </a:p>
        </p:txBody>
      </p:sp>
      <p:sp>
        <p:nvSpPr>
          <p:cNvPr id="10" name="Shape 8"/>
          <p:cNvSpPr/>
          <p:nvPr/>
        </p:nvSpPr>
        <p:spPr>
          <a:xfrm>
            <a:off x="4251960" y="1691640"/>
            <a:ext cx="3611880" cy="1965960"/>
          </a:xfrm>
          <a:prstGeom prst="roundRect">
            <a:avLst>
              <a:gd name="adj" fmla="val 372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434840" y="182880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434840" y="2194560"/>
            <a:ext cx="324612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the information available to the model when producing this specific response.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434840" y="3310128"/>
            <a:ext cx="2011680" cy="256032"/>
          </a:xfrm>
          <a:prstGeom prst="roundRect">
            <a:avLst>
              <a:gd name="adj" fmla="val 21429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434840" y="3310128"/>
            <a:ext cx="20116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SPACE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8046720" y="1691640"/>
            <a:ext cx="3611880" cy="1965960"/>
          </a:xfrm>
          <a:prstGeom prst="roundRect">
            <a:avLst>
              <a:gd name="adj" fmla="val 372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8229600" y="182880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INFERENCE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8229600" y="2194560"/>
            <a:ext cx="324612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Running the already-trained model to generate an output for new input.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8229600" y="3310128"/>
            <a:ext cx="2011680" cy="256032"/>
          </a:xfrm>
          <a:prstGeom prst="roundRect">
            <a:avLst>
              <a:gd name="adj" fmla="val 21429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229600" y="3310128"/>
            <a:ext cx="20116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IN ACTION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457200" y="3886200"/>
            <a:ext cx="6949440" cy="1417320"/>
          </a:xfrm>
          <a:prstGeom prst="roundRect">
            <a:avLst>
              <a:gd name="adj" fmla="val 5161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40080" y="4041648"/>
            <a:ext cx="5486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 TOKENIZATION (illustrative)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640080" y="4389120"/>
            <a:ext cx="1051560" cy="384048"/>
          </a:xfrm>
          <a:prstGeom prst="roundRect">
            <a:avLst>
              <a:gd name="adj" fmla="val 14286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0080" y="4389120"/>
            <a:ext cx="10515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1783080" y="4389120"/>
            <a:ext cx="1051560" cy="384048"/>
          </a:xfrm>
          <a:prstGeom prst="roundRect">
            <a:avLst>
              <a:gd name="adj" fmla="val 14286"/>
            </a:avLst>
          </a:prstGeom>
          <a:solidFill>
            <a:srgbClr val="151F38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783080" y="4389120"/>
            <a:ext cx="10515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ative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2926080" y="4389120"/>
            <a:ext cx="941832" cy="384048"/>
          </a:xfrm>
          <a:prstGeom prst="roundRect">
            <a:avLst>
              <a:gd name="adj" fmla="val 14286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2926080" y="4389120"/>
            <a:ext cx="94183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AI</a:t>
            </a:r>
            <a:endParaRPr lang="en-US" sz="1150" dirty="0"/>
          </a:p>
        </p:txBody>
      </p:sp>
      <p:sp>
        <p:nvSpPr>
          <p:cNvPr id="28" name="Shape 26"/>
          <p:cNvSpPr/>
          <p:nvPr/>
        </p:nvSpPr>
        <p:spPr>
          <a:xfrm>
            <a:off x="3959352" y="4389120"/>
            <a:ext cx="1106424" cy="384048"/>
          </a:xfrm>
          <a:prstGeom prst="roundRect">
            <a:avLst>
              <a:gd name="adj" fmla="val 14286"/>
            </a:avLst>
          </a:prstGeom>
          <a:solidFill>
            <a:srgbClr val="151F38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3959352" y="4389120"/>
            <a:ext cx="110642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rocks</a:t>
            </a:r>
            <a:endParaRPr lang="en-US" sz="1150" dirty="0"/>
          </a:p>
        </p:txBody>
      </p:sp>
      <p:sp>
        <p:nvSpPr>
          <p:cNvPr id="30" name="Text 28"/>
          <p:cNvSpPr/>
          <p:nvPr/>
        </p:nvSpPr>
        <p:spPr>
          <a:xfrm>
            <a:off x="640080" y="4937760"/>
            <a:ext cx="6583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Tokenization varies by model and tokenizer — treat this as visual intuition, not a fixed rule.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7543800" y="3886200"/>
            <a:ext cx="4160520" cy="1417320"/>
          </a:xfrm>
          <a:prstGeom prst="roundRect">
            <a:avLst>
              <a:gd name="adj" fmla="val 5161"/>
            </a:avLst>
          </a:prstGeom>
          <a:solidFill>
            <a:srgbClr val="142042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7726680" y="4023360"/>
            <a:ext cx="2743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TIP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7726680" y="4315968"/>
            <a:ext cx="379476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Show a tokenizer live so students see that punctuation, casing, and even leading spaces can each become separate tokens.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05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 • PROMPTING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Engineering: Vague → Useful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Better prompts reduce ambiguity and make model outputs easier to evaluate.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37360"/>
            <a:ext cx="5120640" cy="2286000"/>
          </a:xfrm>
          <a:prstGeom prst="roundRect">
            <a:avLst>
              <a:gd name="adj" fmla="val 3200"/>
            </a:avLst>
          </a:prstGeom>
          <a:solidFill>
            <a:srgbClr val="10182D"/>
          </a:solidFill>
          <a:ln w="12700">
            <a:solidFill>
              <a:srgbClr val="FF6B6B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40080" y="1920240"/>
            <a:ext cx="1188720" cy="292608"/>
          </a:xfrm>
          <a:prstGeom prst="roundRect">
            <a:avLst>
              <a:gd name="adj" fmla="val 18750"/>
            </a:avLst>
          </a:prstGeom>
          <a:solidFill>
            <a:srgbClr val="2A1720"/>
          </a:solidFill>
          <a:ln w="9525">
            <a:solidFill>
              <a:srgbClr val="4A2530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1920240"/>
            <a:ext cx="11887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VAGUE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40080" y="233172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“Explain AI.”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640080" y="2880360"/>
            <a:ext cx="475488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Problem: audience, depth, format, and purpose are all unclear — the model has to guess what you actually want.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5760720" y="1737360"/>
            <a:ext cx="5943600" cy="2286000"/>
          </a:xfrm>
          <a:prstGeom prst="roundRect">
            <a:avLst>
              <a:gd name="adj" fmla="val 3200"/>
            </a:avLst>
          </a:prstGeom>
          <a:solidFill>
            <a:srgbClr val="10182D"/>
          </a:solidFill>
          <a:ln w="12700">
            <a:solidFill>
              <a:srgbClr val="53DC9D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943600" y="1920240"/>
            <a:ext cx="1417320" cy="292608"/>
          </a:xfrm>
          <a:prstGeom prst="roundRect">
            <a:avLst>
              <a:gd name="adj" fmla="val 18750"/>
            </a:avLst>
          </a:prstGeom>
          <a:solidFill>
            <a:srgbClr val="0F2A20"/>
          </a:solidFill>
          <a:ln w="9525">
            <a:solidFill>
              <a:srgbClr val="1D4A38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943600" y="1920240"/>
            <a:ext cx="1417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IMPROVED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5943600" y="2331720"/>
            <a:ext cx="55778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“Explain AI to a 2nd-year CS student in 5 bullets. Use one real-world example and end with one check question.”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5943600" y="3337560"/>
            <a:ext cx="557784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More useful because the model now knows the target audience, structure, and constraints.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457200" y="5989320"/>
            <a:ext cx="11277295" cy="457200"/>
          </a:xfrm>
          <a:prstGeom prst="roundRect">
            <a:avLst>
              <a:gd name="adj" fmla="val 16000"/>
            </a:avLst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40080" y="598932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IDEA   </a:t>
            </a:r>
            <a:pPr indent="0" marL="0">
              <a:buNone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Prompting is not magic wording — it is specification. Make the behavior you want observable in the request itself.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06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DEMO: ask → critique → rewrite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 • PROMPT ANATOMY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Anatomy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repeatable five-part structure students can apply to almost any request.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83080"/>
            <a:ext cx="2121408" cy="2331720"/>
          </a:xfrm>
          <a:prstGeom prst="roundRect">
            <a:avLst>
              <a:gd name="adj" fmla="val 3448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21792" y="1965960"/>
            <a:ext cx="292608" cy="292608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21792" y="1965960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21792" y="2331720"/>
            <a:ext cx="179222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621792" y="2633472"/>
            <a:ext cx="1792224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should the model act like?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621792" y="3520440"/>
            <a:ext cx="1792224" cy="457200"/>
          </a:xfrm>
          <a:prstGeom prst="roundRect">
            <a:avLst>
              <a:gd name="adj" fmla="val 12000"/>
            </a:avLst>
          </a:prstGeom>
          <a:solidFill>
            <a:srgbClr val="142042"/>
          </a:solidFill>
          <a:ln w="12700">
            <a:solidFill>
              <a:srgbClr val="2BE2DC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21792" y="3520440"/>
            <a:ext cx="17922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 tutor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2679192" y="1783080"/>
            <a:ext cx="2121408" cy="2331720"/>
          </a:xfrm>
          <a:prstGeom prst="roundRect">
            <a:avLst>
              <a:gd name="adj" fmla="val 3448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2843784" y="1965960"/>
            <a:ext cx="292608" cy="292608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843784" y="1965960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2843784" y="2331720"/>
            <a:ext cx="179222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2843784" y="2633472"/>
            <a:ext cx="1792224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does it need to know?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2843784" y="3520440"/>
            <a:ext cx="1792224" cy="457200"/>
          </a:xfrm>
          <a:prstGeom prst="roundRect">
            <a:avLst>
              <a:gd name="adj" fmla="val 12000"/>
            </a:avLst>
          </a:prstGeom>
          <a:solidFill>
            <a:srgbClr val="142042"/>
          </a:solidFill>
          <a:ln w="12700">
            <a:solidFill>
              <a:srgbClr val="2F9AF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2843784" y="3520440"/>
            <a:ext cx="17922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2nd-year student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901184" y="1783080"/>
            <a:ext cx="2121408" cy="2331720"/>
          </a:xfrm>
          <a:prstGeom prst="roundRect">
            <a:avLst>
              <a:gd name="adj" fmla="val 3448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5065776" y="1965960"/>
            <a:ext cx="292608" cy="292608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5065776" y="1965960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5065776" y="2331720"/>
            <a:ext cx="179222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5065776" y="2633472"/>
            <a:ext cx="1792224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exactly should it do?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5065776" y="3520440"/>
            <a:ext cx="1792224" cy="457200"/>
          </a:xfrm>
          <a:prstGeom prst="roundRect">
            <a:avLst>
              <a:gd name="adj" fmla="val 12000"/>
            </a:avLst>
          </a:prstGeom>
          <a:solidFill>
            <a:srgbClr val="142042"/>
          </a:solidFill>
          <a:ln w="12700">
            <a:solidFill>
              <a:srgbClr val="975CFF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065776" y="3520440"/>
            <a:ext cx="17922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Explain recursion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7123176" y="1783080"/>
            <a:ext cx="2121408" cy="2331720"/>
          </a:xfrm>
          <a:prstGeom prst="roundRect">
            <a:avLst>
              <a:gd name="adj" fmla="val 3448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7287768" y="1965960"/>
            <a:ext cx="292608" cy="292608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287768" y="1965960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7287768" y="2331720"/>
            <a:ext cx="179222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CONSTRAINTS</a:t>
            </a:r>
            <a:endParaRPr lang="en-US" sz="1250" dirty="0"/>
          </a:p>
        </p:txBody>
      </p:sp>
      <p:sp>
        <p:nvSpPr>
          <p:cNvPr id="30" name="Text 28"/>
          <p:cNvSpPr/>
          <p:nvPr/>
        </p:nvSpPr>
        <p:spPr>
          <a:xfrm>
            <a:off x="7287768" y="2633472"/>
            <a:ext cx="1792224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must it / mustn't do?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7287768" y="3520440"/>
            <a:ext cx="1792224" cy="457200"/>
          </a:xfrm>
          <a:prstGeom prst="roundRect">
            <a:avLst>
              <a:gd name="adj" fmla="val 12000"/>
            </a:avLst>
          </a:prstGeom>
          <a:solidFill>
            <a:srgbClr val="142042"/>
          </a:solidFill>
          <a:ln w="12700">
            <a:solidFill>
              <a:srgbClr val="FFB454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7287768" y="3520440"/>
            <a:ext cx="17922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≤ 120 words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9345168" y="1783080"/>
            <a:ext cx="2121408" cy="2331720"/>
          </a:xfrm>
          <a:prstGeom prst="roundRect">
            <a:avLst>
              <a:gd name="adj" fmla="val 3448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9509760" y="1965960"/>
            <a:ext cx="292608" cy="292608"/>
          </a:xfrm>
          <a:prstGeom prst="ellipse">
            <a:avLst/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9509760" y="1965960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200" dirty="0"/>
          </a:p>
        </p:txBody>
      </p:sp>
      <p:sp>
        <p:nvSpPr>
          <p:cNvPr id="36" name="Text 34"/>
          <p:cNvSpPr/>
          <p:nvPr/>
        </p:nvSpPr>
        <p:spPr>
          <a:xfrm>
            <a:off x="9509760" y="2331720"/>
            <a:ext cx="179222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OUTPUT</a:t>
            </a:r>
            <a:endParaRPr lang="en-US" sz="1250" dirty="0"/>
          </a:p>
        </p:txBody>
      </p:sp>
      <p:sp>
        <p:nvSpPr>
          <p:cNvPr id="37" name="Text 35"/>
          <p:cNvSpPr/>
          <p:nvPr/>
        </p:nvSpPr>
        <p:spPr>
          <a:xfrm>
            <a:off x="9509760" y="2633472"/>
            <a:ext cx="1792224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should the answer look like?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9509760" y="3520440"/>
            <a:ext cx="1792224" cy="457200"/>
          </a:xfrm>
          <a:prstGeom prst="roundRect">
            <a:avLst>
              <a:gd name="adj" fmla="val 12000"/>
            </a:avLst>
          </a:prstGeom>
          <a:solidFill>
            <a:srgbClr val="142042"/>
          </a:solidFill>
          <a:ln w="12700">
            <a:solidFill>
              <a:srgbClr val="53DC9D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9509760" y="3520440"/>
            <a:ext cx="17922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Bullets + example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457200" y="5989320"/>
            <a:ext cx="11277295" cy="457200"/>
          </a:xfrm>
          <a:prstGeom prst="roundRect">
            <a:avLst>
              <a:gd name="adj" fmla="val 16000"/>
            </a:avLst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640080" y="598932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IDEA   </a:t>
            </a:r>
            <a:pPr indent="0" marL="0">
              <a:buNone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Once students can name these five parts, they can build — and debug — almost any prompt.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07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ASK: Which part is missing in a weak prompt?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 • PROMPTING PATTERNS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Prompting Patterns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Four patterns to practice before reaching for more complex techniques.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83080"/>
            <a:ext cx="2633472" cy="2011680"/>
          </a:xfrm>
          <a:prstGeom prst="roundRect">
            <a:avLst>
              <a:gd name="adj" fmla="val 3636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21792" y="1965960"/>
            <a:ext cx="2304288" cy="310896"/>
          </a:xfrm>
          <a:prstGeom prst="roundRect">
            <a:avLst>
              <a:gd name="adj" fmla="val 17647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21792" y="1965960"/>
            <a:ext cx="230428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ZERO-SHOT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621792" y="2404872"/>
            <a:ext cx="230428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it directly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21792" y="2743200"/>
            <a:ext cx="2304288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A6B2C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“Summarize this in 3 bullets.”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3200400" y="1783080"/>
            <a:ext cx="2633472" cy="2011680"/>
          </a:xfrm>
          <a:prstGeom prst="roundRect">
            <a:avLst>
              <a:gd name="adj" fmla="val 3636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364992" y="1965960"/>
            <a:ext cx="2304288" cy="310896"/>
          </a:xfrm>
          <a:prstGeom prst="roundRect">
            <a:avLst>
              <a:gd name="adj" fmla="val 17647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364992" y="1965960"/>
            <a:ext cx="230428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2F9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FEW-SHOT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3364992" y="2404872"/>
            <a:ext cx="230428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Show examples first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3364992" y="2743200"/>
            <a:ext cx="2304288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A6B2C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Input → ideal output, then a new input.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5943600" y="1783080"/>
            <a:ext cx="2633472" cy="2011680"/>
          </a:xfrm>
          <a:prstGeom prst="roundRect">
            <a:avLst>
              <a:gd name="adj" fmla="val 3636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6108192" y="1965960"/>
            <a:ext cx="2304288" cy="310896"/>
          </a:xfrm>
          <a:prstGeom prst="roundRect">
            <a:avLst>
              <a:gd name="adj" fmla="val 17647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108192" y="1965960"/>
            <a:ext cx="230428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STRUCTURED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6108192" y="2404872"/>
            <a:ext cx="230428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Specify a schema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6108192" y="2743200"/>
            <a:ext cx="2304288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A6B2C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“Return JSON with title, steps, quiz.”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8686800" y="1783080"/>
            <a:ext cx="2633472" cy="2011680"/>
          </a:xfrm>
          <a:prstGeom prst="roundRect">
            <a:avLst>
              <a:gd name="adj" fmla="val 3636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851392" y="1965960"/>
            <a:ext cx="2304288" cy="310896"/>
          </a:xfrm>
          <a:prstGeom prst="roundRect">
            <a:avLst>
              <a:gd name="adj" fmla="val 17647"/>
            </a:avLst>
          </a:prstGeom>
          <a:solidFill>
            <a:srgbClr val="142042"/>
          </a:solidFill>
          <a:ln w="9525">
            <a:solidFill>
              <a:srgbClr val="3E5178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851392" y="1965960"/>
            <a:ext cx="230428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53DC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ITERATIVE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8851392" y="2404872"/>
            <a:ext cx="230428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Improve in rounds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8851392" y="2743200"/>
            <a:ext cx="2304288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950" dirty="0">
                <a:solidFill>
                  <a:srgbClr val="A6B2C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Draft → critique → revise.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457200" y="5989320"/>
            <a:ext cx="11277295" cy="457200"/>
          </a:xfrm>
          <a:prstGeom prst="roundRect">
            <a:avLst>
              <a:gd name="adj" fmla="val 16000"/>
            </a:avLst>
          </a:prstGeom>
          <a:solidFill>
            <a:srgbClr val="142042"/>
          </a:solidFill>
          <a:ln w="12700">
            <a:solidFill>
              <a:srgbClr val="3E5178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40080" y="598932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B4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IDEA   </a:t>
            </a:r>
            <a:pPr indent="0" marL="0">
              <a:buNone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Rule of thumb: start simple (zero-shot) and add structure only when the task actually needs it.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08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PAIR TASK: improve one weak prompt together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80D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2608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2BE2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 • BUILD MENTAL MODEL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669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Prompt to Product — Running Locally with Ollama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457200" y="111556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LLM becomes an application when code connects a user, some context, and a model — here, that model runs on your own machine.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783080"/>
            <a:ext cx="2048256" cy="1280160"/>
          </a:xfrm>
          <a:prstGeom prst="roundRect">
            <a:avLst>
              <a:gd name="adj" fmla="val 571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62456" y="1920240"/>
            <a:ext cx="237744" cy="237744"/>
          </a:xfrm>
          <a:prstGeom prst="ellipse">
            <a:avLst/>
          </a:prstGeom>
          <a:solidFill>
            <a:srgbClr val="2BE2DC"/>
          </a:solidFill>
          <a:ln/>
        </p:spPr>
      </p:sp>
      <p:sp>
        <p:nvSpPr>
          <p:cNvPr id="7" name="Text 5"/>
          <p:cNvSpPr/>
          <p:nvPr/>
        </p:nvSpPr>
        <p:spPr>
          <a:xfrm>
            <a:off x="548640" y="2240280"/>
            <a:ext cx="186537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STUDENT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548640" y="2560320"/>
            <a:ext cx="18653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asks / enters data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2478024" y="214884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2633472" y="1783080"/>
            <a:ext cx="2048256" cy="1280160"/>
          </a:xfrm>
          <a:prstGeom prst="roundRect">
            <a:avLst>
              <a:gd name="adj" fmla="val 571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538728" y="1920240"/>
            <a:ext cx="237744" cy="237744"/>
          </a:xfrm>
          <a:prstGeom prst="ellipse">
            <a:avLst/>
          </a:prstGeom>
          <a:solidFill>
            <a:srgbClr val="2F9AFF"/>
          </a:solidFill>
          <a:ln/>
        </p:spPr>
      </p:sp>
      <p:sp>
        <p:nvSpPr>
          <p:cNvPr id="12" name="Text 10"/>
          <p:cNvSpPr/>
          <p:nvPr/>
        </p:nvSpPr>
        <p:spPr>
          <a:xfrm>
            <a:off x="2724912" y="2240280"/>
            <a:ext cx="186537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APP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2724912" y="2560320"/>
            <a:ext cx="18653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builds the prompt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4654296" y="214884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4809744" y="1783080"/>
            <a:ext cx="2048256" cy="1280160"/>
          </a:xfrm>
          <a:prstGeom prst="roundRect">
            <a:avLst>
              <a:gd name="adj" fmla="val 571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715000" y="1920240"/>
            <a:ext cx="237744" cy="237744"/>
          </a:xfrm>
          <a:prstGeom prst="ellipse">
            <a:avLst/>
          </a:prstGeom>
          <a:solidFill>
            <a:srgbClr val="975CFF"/>
          </a:solidFill>
          <a:ln/>
        </p:spPr>
      </p:sp>
      <p:sp>
        <p:nvSpPr>
          <p:cNvPr id="17" name="Text 15"/>
          <p:cNvSpPr/>
          <p:nvPr/>
        </p:nvSpPr>
        <p:spPr>
          <a:xfrm>
            <a:off x="4901184" y="2240280"/>
            <a:ext cx="186537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OLLAMA SERVER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4901184" y="2560320"/>
            <a:ext cx="18653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routes the request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830568" y="214884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6986016" y="1783080"/>
            <a:ext cx="2048256" cy="1280160"/>
          </a:xfrm>
          <a:prstGeom prst="roundRect">
            <a:avLst>
              <a:gd name="adj" fmla="val 571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7891272" y="1920240"/>
            <a:ext cx="237744" cy="237744"/>
          </a:xfrm>
          <a:prstGeom prst="ellipse">
            <a:avLst/>
          </a:prstGeom>
          <a:solidFill>
            <a:srgbClr val="53DC9D"/>
          </a:solidFill>
          <a:ln/>
        </p:spPr>
      </p:sp>
      <p:sp>
        <p:nvSpPr>
          <p:cNvPr id="22" name="Text 20"/>
          <p:cNvSpPr/>
          <p:nvPr/>
        </p:nvSpPr>
        <p:spPr>
          <a:xfrm>
            <a:off x="7077456" y="2240280"/>
            <a:ext cx="186537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MODEL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7077456" y="2560320"/>
            <a:ext cx="18653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generates a response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9006840" y="214884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9162288" y="1783080"/>
            <a:ext cx="2048256" cy="1280160"/>
          </a:xfrm>
          <a:prstGeom prst="roundRect">
            <a:avLst>
              <a:gd name="adj" fmla="val 5714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067544" y="1920240"/>
            <a:ext cx="237744" cy="237744"/>
          </a:xfrm>
          <a:prstGeom prst="ellipse">
            <a:avLst/>
          </a:prstGeom>
          <a:solidFill>
            <a:srgbClr val="FFB454"/>
          </a:solidFill>
          <a:ln/>
        </p:spPr>
      </p:sp>
      <p:sp>
        <p:nvSpPr>
          <p:cNvPr id="27" name="Text 25"/>
          <p:cNvSpPr/>
          <p:nvPr/>
        </p:nvSpPr>
        <p:spPr>
          <a:xfrm>
            <a:off x="9253728" y="2240280"/>
            <a:ext cx="186537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RESPONSE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9253728" y="2560320"/>
            <a:ext cx="18653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printed / reused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457200" y="3337560"/>
            <a:ext cx="5394960" cy="2011680"/>
          </a:xfrm>
          <a:prstGeom prst="roundRect">
            <a:avLst>
              <a:gd name="adj" fmla="val 3636"/>
            </a:avLst>
          </a:prstGeom>
          <a:solidFill>
            <a:srgbClr val="10182D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640080" y="347472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50" kern="0" dirty="0">
                <a:solidFill>
                  <a:srgbClr val="975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IS DIFFERENT FROM A CLOUD API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640080" y="3813048"/>
            <a:ext cx="502920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API key, no .env file, no per-request cost or internet dependency.</a:t>
            </a:r>
            <a:endParaRPr lang="en-US" sz="12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ollama.chat() replaces the hosted client.responses.create() call.</a:t>
            </a:r>
            <a:endParaRPr lang="en-US" sz="12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model must already be pulled locally (ollama pull llama3.2) before class.</a:t>
            </a:r>
            <a:endParaRPr lang="en-US" sz="1250" dirty="0"/>
          </a:p>
          <a:p>
            <a:pPr marL="177800" indent="-177800"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F4F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request/response mental model — only the transport layer changes.</a:t>
            </a:r>
            <a:endParaRPr lang="en-US" sz="1250" dirty="0"/>
          </a:p>
        </p:txBody>
      </p:sp>
      <p:sp>
        <p:nvSpPr>
          <p:cNvPr id="32" name="Shape 30"/>
          <p:cNvSpPr/>
          <p:nvPr/>
        </p:nvSpPr>
        <p:spPr>
          <a:xfrm>
            <a:off x="5989320" y="3337560"/>
            <a:ext cx="5715000" cy="2011680"/>
          </a:xfrm>
          <a:prstGeom prst="roundRect">
            <a:avLst>
              <a:gd name="adj" fmla="val 3636"/>
            </a:avLst>
          </a:prstGeom>
          <a:solidFill>
            <a:srgbClr val="0B1120"/>
          </a:solidFill>
          <a:ln w="12700">
            <a:solidFill>
              <a:srgbClr val="232F49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6153912" y="3447288"/>
            <a:ext cx="538581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00" kern="0" dirty="0">
                <a:solidFill>
                  <a:srgbClr val="A6B2C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MINIMAL OLLAMA CALL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6153912" y="3685032"/>
            <a:ext cx="5385816" cy="1572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ollama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MODEL = "llama3.2"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response = ollama.chat(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model=MODEL,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messages=[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{"role": "user", "content": prompt}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],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)</a:t>
            </a:r>
            <a:endParaRPr lang="en-US" sz="1150" dirty="0"/>
          </a:p>
          <a:p>
            <a:pPr indent="0" marL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F4F7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print(response.message.content)</a:t>
            </a:r>
            <a:endParaRPr lang="en-US" sz="1150" dirty="0"/>
          </a:p>
        </p:txBody>
      </p:sp>
      <p:sp>
        <p:nvSpPr>
          <p:cNvPr id="35" name="Text 33"/>
          <p:cNvSpPr/>
          <p:nvPr/>
        </p:nvSpPr>
        <p:spPr>
          <a:xfrm>
            <a:off x="9174175" y="6473952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spc="100" kern="0" dirty="0">
                <a:solidFill>
                  <a:srgbClr val="A6B2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GENAI • DAY 1  |  09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457200" y="6473952"/>
            <a:ext cx="5943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b="1" spc="100" kern="0" dirty="0">
                <a:solidFill>
                  <a:srgbClr val="3E5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DEMO: run once, then change the prompt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2026-08-04T18:23:57Z</dcterms:created>
  <dcterms:modified xsi:type="dcterms:W3CDTF">2026-08-04T18:23:57Z</dcterms:modified>
</cp:coreProperties>
</file>